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8" r:id="rId4"/>
    <p:sldId id="270" r:id="rId5"/>
    <p:sldId id="288" r:id="rId6"/>
    <p:sldId id="259" r:id="rId7"/>
    <p:sldId id="282" r:id="rId8"/>
    <p:sldId id="283" r:id="rId9"/>
    <p:sldId id="284" r:id="rId10"/>
    <p:sldId id="285" r:id="rId11"/>
    <p:sldId id="26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6" r:id="rId21"/>
    <p:sldId id="261" r:id="rId22"/>
    <p:sldId id="279" r:id="rId23"/>
    <p:sldId id="287" r:id="rId24"/>
    <p:sldId id="281" r:id="rId25"/>
    <p:sldId id="280" r:id="rId26"/>
    <p:sldId id="26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97" d="100"/>
          <a:sy n="97" d="100"/>
        </p:scale>
        <p:origin x="6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4.avi"/><Relationship Id="rId7" Type="http://schemas.openxmlformats.org/officeDocument/2006/relationships/image" Target="../media/image20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avi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6.avi"/><Relationship Id="rId7" Type="http://schemas.openxmlformats.org/officeDocument/2006/relationships/image" Target="../media/image24.png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avi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7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800"/>
            <a:ext cx="8001000" cy="11605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 latch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80036" y="5108029"/>
            <a:ext cx="3011964" cy="160207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Bruno Augusto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Matheus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Ancelmo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PT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João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Calmon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Graziele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rustolom</a:t>
            </a:r>
            <a:endParaRPr lang="pt-P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9310" y="1903564"/>
            <a:ext cx="665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SECURITY SOLUTION APPLIED TO IoT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-674" r="1675" b="15421"/>
          <a:stretch/>
        </p:blipFill>
        <p:spPr>
          <a:xfrm>
            <a:off x="1521088" y="2626549"/>
            <a:ext cx="2694330" cy="251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888" b="16234"/>
          <a:stretch/>
        </p:blipFill>
        <p:spPr>
          <a:xfrm>
            <a:off x="2040151" y="4536568"/>
            <a:ext cx="1603204" cy="138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7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7" y="548681"/>
            <a:ext cx="4130523" cy="5577483"/>
          </a:xfrm>
        </p:spPr>
      </p:pic>
    </p:spTree>
    <p:extLst>
      <p:ext uri="{BB962C8B-B14F-4D97-AF65-F5344CB8AC3E}">
        <p14:creationId xmlns:p14="http://schemas.microsoft.com/office/powerpoint/2010/main" val="422826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Integrity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360" y="2190280"/>
            <a:ext cx="8534400" cy="361526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Implemented using CRC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 to implement , reliable to use 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 memory needs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Fits well with Arduino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4" r="17131" b="16368"/>
          <a:stretch/>
        </p:blipFill>
        <p:spPr>
          <a:xfrm>
            <a:off x="7160087" y="2414376"/>
            <a:ext cx="1977886" cy="240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0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5040" y="5743153"/>
            <a:ext cx="45719" cy="62394"/>
          </a:xfrm>
        </p:spPr>
        <p:txBody>
          <a:bodyPr>
            <a:normAutofit fontScale="25000" lnSpcReduction="20000"/>
          </a:bodyPr>
          <a:lstStyle/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941" y="1338493"/>
            <a:ext cx="6258083" cy="39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2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5040" y="5743153"/>
            <a:ext cx="45719" cy="62394"/>
          </a:xfrm>
        </p:spPr>
        <p:txBody>
          <a:bodyPr>
            <a:normAutofit fontScale="25000" lnSpcReduction="20000"/>
          </a:bodyPr>
          <a:lstStyle/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138" y="1109092"/>
            <a:ext cx="5049470" cy="48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4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5040" y="5743153"/>
            <a:ext cx="45719" cy="62394"/>
          </a:xfrm>
        </p:spPr>
        <p:txBody>
          <a:bodyPr>
            <a:normAutofit fontScale="25000" lnSpcReduction="20000"/>
          </a:bodyPr>
          <a:lstStyle/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30" y="1126108"/>
            <a:ext cx="4560966" cy="536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4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5040" y="5743153"/>
            <a:ext cx="45719" cy="62394"/>
          </a:xfrm>
        </p:spPr>
        <p:txBody>
          <a:bodyPr>
            <a:normAutofit fontScale="25000" lnSpcReduction="20000"/>
          </a:bodyPr>
          <a:lstStyle/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278" y="979338"/>
            <a:ext cx="4756726" cy="539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8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5040" y="5743153"/>
            <a:ext cx="45719" cy="62394"/>
          </a:xfrm>
        </p:spPr>
        <p:txBody>
          <a:bodyPr>
            <a:normAutofit fontScale="25000" lnSpcReduction="20000"/>
          </a:bodyPr>
          <a:lstStyle/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302" y="2123518"/>
            <a:ext cx="8392168" cy="257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5040" y="5743153"/>
            <a:ext cx="45719" cy="62394"/>
          </a:xfrm>
        </p:spPr>
        <p:txBody>
          <a:bodyPr>
            <a:normAutofit fontScale="25000" lnSpcReduction="20000"/>
          </a:bodyPr>
          <a:lstStyle/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250" y="1439429"/>
            <a:ext cx="7253618" cy="377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4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5040" y="5743153"/>
            <a:ext cx="45719" cy="62394"/>
          </a:xfrm>
        </p:spPr>
        <p:txBody>
          <a:bodyPr>
            <a:normAutofit fontScale="25000" lnSpcReduction="20000"/>
          </a:bodyPr>
          <a:lstStyle/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549" y="1552540"/>
            <a:ext cx="6729081" cy="430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8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5040" y="5743153"/>
            <a:ext cx="45719" cy="62394"/>
          </a:xfrm>
        </p:spPr>
        <p:txBody>
          <a:bodyPr>
            <a:normAutofit fontScale="25000" lnSpcReduction="20000"/>
          </a:bodyPr>
          <a:lstStyle/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581" y="1218768"/>
            <a:ext cx="7185458" cy="464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4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360" y="2190280"/>
            <a:ext cx="8534400" cy="361526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IoT devices are in the internet, so they are exposed to all kinds of attacks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implementations could be critical like:</a:t>
            </a:r>
          </a:p>
          <a:p>
            <a:pPr lvl="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access systems  </a:t>
            </a:r>
          </a:p>
          <a:p>
            <a:pPr lvl="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monitoring 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systems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1" b="16336"/>
          <a:stretch/>
        </p:blipFill>
        <p:spPr>
          <a:xfrm>
            <a:off x="6448474" y="3695094"/>
            <a:ext cx="2776608" cy="24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4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r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24938" b="64568"/>
          <a:stretch/>
        </p:blipFill>
        <p:spPr>
          <a:xfrm>
            <a:off x="257852" y="925226"/>
            <a:ext cx="6113992" cy="3003332"/>
          </a:xfrm>
          <a:prstGeom prst="rect">
            <a:avLst/>
          </a:prstGeom>
        </p:spPr>
      </p:pic>
      <p:pic>
        <p:nvPicPr>
          <p:cNvPr id="8" name="ServerCRC">
            <a:hlinkClick r:id="" action="ppaction://media"/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23304" y="925226"/>
            <a:ext cx="5185705" cy="5426403"/>
          </a:xfrm>
        </p:spPr>
      </p:pic>
    </p:spTree>
    <p:extLst>
      <p:ext uri="{BB962C8B-B14F-4D97-AF65-F5344CB8AC3E}">
        <p14:creationId xmlns:p14="http://schemas.microsoft.com/office/powerpoint/2010/main" val="151359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Authentication/ Non-repudiation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360" y="2190280"/>
            <a:ext cx="8534400" cy="210244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Implemented using a handshaking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using a chat server/client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9" b="21610"/>
          <a:stretch/>
        </p:blipFill>
        <p:spPr>
          <a:xfrm>
            <a:off x="3349810" y="3382829"/>
            <a:ext cx="3427499" cy="285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2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Handshaking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360" y="2190280"/>
            <a:ext cx="8534400" cy="361526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Each device has an unique ID 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ID is sent by the client to the server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the ID of the client is one of the allowed the Server Treats the information 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the ID does not match the server discards the message and notify some possible attack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6" b="14836"/>
          <a:stretch/>
        </p:blipFill>
        <p:spPr>
          <a:xfrm>
            <a:off x="8013762" y="549126"/>
            <a:ext cx="2900480" cy="258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4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465" b="49620"/>
          <a:stretch/>
        </p:blipFill>
        <p:spPr>
          <a:xfrm>
            <a:off x="388362" y="723717"/>
            <a:ext cx="5933262" cy="3125293"/>
          </a:xfrm>
        </p:spPr>
      </p:pic>
      <p:pic>
        <p:nvPicPr>
          <p:cNvPr id="5" name="ServerI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43107" y="723717"/>
            <a:ext cx="5162324" cy="540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8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796" y="1779818"/>
            <a:ext cx="8534400" cy="224208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Limited memory in the Arduino Platform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of wired instead of Wi-Fi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 complexity handshaking 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64" b="12553"/>
          <a:stretch/>
        </p:blipFill>
        <p:spPr>
          <a:xfrm rot="1990230">
            <a:off x="2459365" y="4692711"/>
            <a:ext cx="1594194" cy="1396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3" b="14178"/>
          <a:stretch/>
        </p:blipFill>
        <p:spPr>
          <a:xfrm>
            <a:off x="6484283" y="4040784"/>
            <a:ext cx="1962092" cy="1711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6" b="19364"/>
          <a:stretch/>
        </p:blipFill>
        <p:spPr>
          <a:xfrm rot="19874710">
            <a:off x="8193951" y="1524574"/>
            <a:ext cx="2220490" cy="186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5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the future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360" y="2190280"/>
            <a:ext cx="8534400" cy="361526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 the code to save more memory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 more security in the network to prevent external attacks from outside 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6208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6452" y="2226107"/>
            <a:ext cx="8534400" cy="1507067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>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360" y="2190280"/>
            <a:ext cx="8534400" cy="3615267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636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796" y="2118209"/>
            <a:ext cx="8534400" cy="361526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 Software solution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security system based in the 4 Principles of the data Security</a:t>
            </a:r>
          </a:p>
          <a:p>
            <a:pPr lvl="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Confidentiality</a:t>
            </a:r>
          </a:p>
          <a:p>
            <a:pPr lvl="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Integrity</a:t>
            </a:r>
          </a:p>
          <a:p>
            <a:pPr lvl="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Authentication </a:t>
            </a:r>
          </a:p>
          <a:p>
            <a:pPr lvl="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Non-repudiation </a:t>
            </a:r>
          </a:p>
          <a:p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3" b="13318"/>
          <a:stretch/>
        </p:blipFill>
        <p:spPr>
          <a:xfrm>
            <a:off x="5833242" y="3975301"/>
            <a:ext cx="2662120" cy="238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7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360" y="2190280"/>
            <a:ext cx="8534400" cy="36152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based in the Arduino 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Establishing a secure connection point to point between two devices 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the security implemented in the end points.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Addressed each principle individually</a:t>
            </a:r>
          </a:p>
          <a:p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0" b="18005"/>
          <a:stretch/>
        </p:blipFill>
        <p:spPr>
          <a:xfrm>
            <a:off x="5703564" y="3793201"/>
            <a:ext cx="3471967" cy="29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4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orm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-1" r="-951" b="54711"/>
          <a:stretch/>
        </p:blipFill>
        <p:spPr>
          <a:xfrm>
            <a:off x="257104" y="957056"/>
            <a:ext cx="6534099" cy="3050554"/>
          </a:xfrm>
        </p:spPr>
      </p:pic>
      <p:pic>
        <p:nvPicPr>
          <p:cNvPr id="5" name="serverNormal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01446" y="872471"/>
            <a:ext cx="4757422" cy="495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796" y="410820"/>
            <a:ext cx="8534400" cy="1507067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Confidentiality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796" y="1577677"/>
            <a:ext cx="8534400" cy="361526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Implemented using AES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of private Key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Originally using mode of operation ECB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Implemented a Random character to improve the security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3" b="14909"/>
          <a:stretch/>
        </p:blipFill>
        <p:spPr>
          <a:xfrm>
            <a:off x="3446266" y="4139574"/>
            <a:ext cx="2963542" cy="263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4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4841" y="469378"/>
            <a:ext cx="8534400" cy="1507067"/>
          </a:xfrm>
        </p:spPr>
        <p:txBody>
          <a:bodyPr/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AES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Encryption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System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14841" y="2730812"/>
            <a:ext cx="8534400" cy="361526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Also known as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Rijndael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is a secret key block cipher created to replace the DES method. The AES method allows key sizes of 128, 192 and 256 bits. The algorithm consists of a certain number of encryption rounds (10 for 128 bits, 12 for 192 bits and 14 for 256 bits). Each round uses a round key, derived from the original key, going through the layers in the process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as it is said, the process is repeated based on the key size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This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library was chosen based on the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capacity and the algorithm complexity, in order to keep the process simple and safe.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1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layers:</a:t>
            </a:r>
          </a:p>
          <a:p>
            <a:pPr lvl="0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ByteSub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Transformation (BS): This non-linear layer is for resistance to differential and linear cryptanalysis attacks.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ShiftRow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Transformation (SR): This linear mixing step causes diffusion of the bits over multiple rounds. 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MixColumn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Transformation (MC): This layer has a purpose similar to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ShiftRow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AddRoundKey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(ARK): The round key is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XORed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the result of the above layer.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54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469" y="2648519"/>
            <a:ext cx="6165114" cy="1005927"/>
          </a:xfrm>
        </p:spPr>
      </p:pic>
    </p:spTree>
    <p:extLst>
      <p:ext uri="{BB962C8B-B14F-4D97-AF65-F5344CB8AC3E}">
        <p14:creationId xmlns:p14="http://schemas.microsoft.com/office/powerpoint/2010/main" val="212649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8490</TotalTime>
  <Words>433</Words>
  <Application>Microsoft Office PowerPoint</Application>
  <PresentationFormat>Widescreen</PresentationFormat>
  <Paragraphs>72</Paragraphs>
  <Slides>26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Century Gothic</vt:lpstr>
      <vt:lpstr>Wingdings 3</vt:lpstr>
      <vt:lpstr>Slice</vt:lpstr>
      <vt:lpstr>window latch</vt:lpstr>
      <vt:lpstr>Why?</vt:lpstr>
      <vt:lpstr>What ?</vt:lpstr>
      <vt:lpstr>How?</vt:lpstr>
      <vt:lpstr>PowerPoint Presentation</vt:lpstr>
      <vt:lpstr>Confidentiality  </vt:lpstr>
      <vt:lpstr>AES Encryption System</vt:lpstr>
      <vt:lpstr>PowerPoint Presentation</vt:lpstr>
      <vt:lpstr>PowerPoint Presentation</vt:lpstr>
      <vt:lpstr>PowerPoint Presentation</vt:lpstr>
      <vt:lpstr>Integrity   </vt:lpstr>
      <vt:lpstr>CRC   </vt:lpstr>
      <vt:lpstr>CRC   </vt:lpstr>
      <vt:lpstr>CRC   </vt:lpstr>
      <vt:lpstr>CRC   </vt:lpstr>
      <vt:lpstr>CRC   </vt:lpstr>
      <vt:lpstr>CRC   </vt:lpstr>
      <vt:lpstr>CRC   </vt:lpstr>
      <vt:lpstr>CRC   </vt:lpstr>
      <vt:lpstr>PowerPoint Presentation</vt:lpstr>
      <vt:lpstr>  Authentication/ Non-repudiation   </vt:lpstr>
      <vt:lpstr>  Handshaking    </vt:lpstr>
      <vt:lpstr>PowerPoint Presentation</vt:lpstr>
      <vt:lpstr>  challenges     </vt:lpstr>
      <vt:lpstr>  To the future    </vt:lpstr>
      <vt:lpstr>   Thank you  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Security</dc:title>
  <dc:creator>Bruno Augusto</dc:creator>
  <cp:lastModifiedBy>Bruno Augusto</cp:lastModifiedBy>
  <cp:revision>35</cp:revision>
  <dcterms:created xsi:type="dcterms:W3CDTF">2016-07-07T14:19:27Z</dcterms:created>
  <dcterms:modified xsi:type="dcterms:W3CDTF">2016-07-24T02:12:27Z</dcterms:modified>
</cp:coreProperties>
</file>